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0" r:id="rId4"/>
    <p:sldId id="257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67" r:id="rId17"/>
    <p:sldId id="281" r:id="rId18"/>
    <p:sldId id="268" r:id="rId19"/>
    <p:sldId id="282" r:id="rId20"/>
    <p:sldId id="280" r:id="rId21"/>
    <p:sldId id="269" r:id="rId22"/>
    <p:sldId id="270" r:id="rId23"/>
    <p:sldId id="271" r:id="rId24"/>
    <p:sldId id="272" r:id="rId25"/>
    <p:sldId id="273" r:id="rId26"/>
    <p:sldId id="285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B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27.03.2015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esilay.org/modules.php?name=Coppermine&amp;file=displayimage&amp;album=lastalb&amp;cat=&amp;pos=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hyperlink" Target="http://www.yesilay.org/modules.php?name=Coppermine&amp;file=displayimage&amp;album=random&amp;cat=&amp;pos=-1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20486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3781425" cy="465313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2699792" cy="2590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7" name="Picture 7" descr="sigara kurukaf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980728"/>
            <a:ext cx="1907704" cy="172819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2699792" cy="209932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8960"/>
            <a:ext cx="2699792" cy="378904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95128" y="260648"/>
            <a:ext cx="7448872" cy="1800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ZARARLI ALIŞKANLIKLAR</a:t>
            </a:r>
            <a:b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ve </a:t>
            </a:r>
            <a:b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MADDE BAĞIMLILIĞI</a:t>
            </a:r>
            <a:endParaRPr lang="tr-TR" sz="3000" b="1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9 Alt Başlık"/>
          <p:cNvSpPr>
            <a:spLocks noGrp="1"/>
          </p:cNvSpPr>
          <p:nvPr>
            <p:ph type="subTitle" idx="1"/>
          </p:nvPr>
        </p:nvSpPr>
        <p:spPr>
          <a:xfrm>
            <a:off x="5183560" y="6135688"/>
            <a:ext cx="3960440" cy="7223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/>
                </a:solidFill>
              </a:rPr>
              <a:t>Korga</a:t>
            </a:r>
            <a:r>
              <a:rPr lang="tr-TR" sz="2000" b="1" dirty="0" smtClean="0">
                <a:solidFill>
                  <a:schemeClr val="tx1"/>
                </a:solidFill>
              </a:rPr>
              <a:t>n İmam Hatip Ortaokulu</a:t>
            </a:r>
            <a:endParaRPr lang="tr-TR" sz="20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spcBef>
                <a:spcPts val="0"/>
              </a:spcBef>
            </a:pPr>
            <a:r>
              <a:rPr lang="tr-TR" sz="2000" b="1" dirty="0" smtClean="0">
                <a:solidFill>
                  <a:schemeClr val="tx1"/>
                </a:solidFill>
                <a:latin typeface="Comic Sans MS" pitchFamily="66" charset="0"/>
              </a:rPr>
              <a:t>Rehberlik Servisi</a:t>
            </a:r>
            <a:endParaRPr lang="tr-TR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b="57350"/>
          <a:stretch>
            <a:fillRect/>
          </a:stretch>
        </p:blipFill>
        <p:spPr bwMode="auto">
          <a:xfrm>
            <a:off x="0" y="0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igara1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4499992" y="2924944"/>
            <a:ext cx="464400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iga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0929"/>
          <a:stretch>
            <a:fillRect/>
          </a:stretch>
        </p:blipFill>
        <p:spPr bwMode="auto">
          <a:xfrm>
            <a:off x="0" y="2924944"/>
            <a:ext cx="449999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7584" y="4207376"/>
            <a:ext cx="7560840" cy="24619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Sigara, dünyada her yıl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 milyon 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kişinin,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günde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11 bin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kişinin,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her 8 saniyede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 kişinin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ölümünden 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sorumludur </a:t>
            </a:r>
            <a:r>
              <a:rPr lang="tr-T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!</a:t>
            </a:r>
            <a:endParaRPr lang="tr-T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43808" y="260648"/>
          <a:ext cx="3404295" cy="3600400"/>
        </p:xfrm>
        <a:graphic>
          <a:graphicData uri="http://schemas.openxmlformats.org/presentationml/2006/ole">
            <p:oleObj spid="_x0000_s3074" name="Klip" r:id="rId3" imgW="1496880" imgH="183060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27584" y="2060848"/>
          <a:ext cx="1465263" cy="1524000"/>
        </p:xfrm>
        <a:graphic>
          <a:graphicData uri="http://schemas.openxmlformats.org/presentationml/2006/ole">
            <p:oleObj spid="_x0000_s3075" name="Klip" r:id="rId4" imgW="1490400" imgH="1490760" progId="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876256" y="2060848"/>
          <a:ext cx="1465263" cy="1524000"/>
        </p:xfrm>
        <a:graphic>
          <a:graphicData uri="http://schemas.openxmlformats.org/presentationml/2006/ole">
            <p:oleObj spid="_x0000_s3077" name="Klip" r:id="rId5" imgW="1490400" imgH="1490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5626968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Alkol dünyadaki en eski ve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latin typeface="Comic Sans MS" pitchFamily="66" charset="0"/>
              </a:rPr>
              <a:t>	en geniş şekilde kullanılan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latin typeface="Comic Sans MS" pitchFamily="66" charset="0"/>
              </a:rPr>
              <a:t>	uyuşturucu türüdür.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Alkol çok yaygın olarak kullanılan yasal bir maddedir. Bağımlılık yapıcı etkisi yüksektir. Ancak alkol yasal bir madde olduğu için insanlar bu maddeyi kullanmaktan genelde çekinmemektedir.</a:t>
            </a:r>
          </a:p>
          <a:p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ALKOL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8" descr="npo00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836712"/>
            <a:ext cx="3275856" cy="51125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240360"/>
          </a:xfrm>
        </p:spPr>
        <p:txBody>
          <a:bodyPr>
            <a:norm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tr-TR" sz="3600" b="1" dirty="0" smtClean="0">
                <a:solidFill>
                  <a:srgbClr val="401B83"/>
                </a:solidFill>
                <a:latin typeface="Comic Sans MS" pitchFamily="66" charset="0"/>
              </a:rPr>
              <a:t>İnsanlar Neden İçiyorlar?</a:t>
            </a:r>
            <a:r>
              <a:rPr lang="tr-TR" sz="3600" dirty="0" smtClean="0">
                <a:solidFill>
                  <a:srgbClr val="401B83"/>
                </a:solidFill>
                <a:latin typeface="Comic Sans MS" pitchFamily="66" charset="0"/>
              </a:rPr>
              <a:t> </a:t>
            </a:r>
            <a:endParaRPr lang="tr-TR" sz="3200" dirty="0" smtClean="0">
              <a:solidFill>
                <a:srgbClr val="A8286B"/>
              </a:solidFill>
              <a:latin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Zevk almak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Duygu durumlarını düzeltmek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Stresle başa çıkmak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Alkol içme arzusu</a:t>
            </a:r>
          </a:p>
          <a:p>
            <a:pPr algn="l" eaLnBrk="1" hangingPunct="1"/>
            <a:endParaRPr lang="tr-TR" sz="2800" dirty="0" smtClean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8" name="Picture 6" descr="drunks-largeWEB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42798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Kan dolaşım düzenini bozar.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Karaciğer hücrelerinde yağlanma meydana gelir, siroz hastalığına sebep olur.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Böbrek iltihabına, idrarda şeker oluşmasına yol açar.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Mideyi bozar, ağrı yapar, gastrit ve ülsere sebep olur.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Bağırsak çalışma düzeni bozulur.</a:t>
            </a:r>
          </a:p>
          <a:p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Alkolün Sağlığa Etkileri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alk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744886" cy="12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5436096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İnsan,irade ve dengesini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kaybeder.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Beyni uyuşturur, yürümekte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zorluk çekilir, kol ve bacak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çekilmelerine, yüz ifadesinde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bozukluklara sebebiyet verir.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Heyecan, telaş, korku, sinir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buhranları ve kıskançlık, çeşitli ruhsal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bozukluklara yol açar.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El titremeleri, tikler, felçler ortaya çıkar.</a:t>
            </a:r>
            <a:r>
              <a:rPr lang="tr-TR" sz="3200" dirty="0" smtClean="0">
                <a:latin typeface="Arial" charset="0"/>
              </a:rPr>
              <a:t> </a:t>
            </a:r>
          </a:p>
          <a:p>
            <a:endParaRPr lang="tr-TR" dirty="0"/>
          </a:p>
        </p:txBody>
      </p:sp>
      <p:pic>
        <p:nvPicPr>
          <p:cNvPr id="7" name="Picture 6" descr="sarhos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0"/>
            <a:ext cx="381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ESRAR: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Yasadışı maddeler arasında sıklıkla kullanılan madde esrardır.   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Kullanıcılar arasında 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“</a:t>
            </a:r>
            <a:r>
              <a:rPr lang="tr-TR" u="sng" dirty="0" smtClean="0">
                <a:latin typeface="Comic Sans MS" pitchFamily="66" charset="0"/>
              </a:rPr>
              <a:t>ot</a:t>
            </a:r>
            <a:r>
              <a:rPr lang="tr-TR" dirty="0" smtClean="0">
                <a:latin typeface="Comic Sans MS" pitchFamily="66" charset="0"/>
              </a:rPr>
              <a:t>” ya da “</a:t>
            </a:r>
            <a:r>
              <a:rPr lang="tr-TR" u="sng" dirty="0" smtClean="0">
                <a:latin typeface="Comic Sans MS" pitchFamily="66" charset="0"/>
              </a:rPr>
              <a:t>marihuana</a:t>
            </a:r>
            <a:r>
              <a:rPr lang="tr-TR" dirty="0" smtClean="0">
                <a:latin typeface="Comic Sans MS" pitchFamily="66" charset="0"/>
              </a:rPr>
              <a:t>”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adı ile anılır.</a:t>
            </a:r>
          </a:p>
          <a:p>
            <a:pPr>
              <a:buNone/>
            </a:pPr>
            <a:endParaRPr lang="tr-TR" u="sng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UYUŞTURUCU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6 Resim" descr="esrar-madd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860032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475252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Esrar </a:t>
            </a:r>
            <a:r>
              <a:rPr lang="tr-TR" dirty="0" err="1" smtClean="0">
                <a:latin typeface="Comic Sans MS" pitchFamily="66" charset="0"/>
              </a:rPr>
              <a:t>hint</a:t>
            </a:r>
            <a:r>
              <a:rPr lang="tr-TR" dirty="0" smtClean="0">
                <a:latin typeface="Comic Sans MS" pitchFamily="66" charset="0"/>
              </a:rPr>
              <a:t> kenevirinden elde edilir. Kurutulmuş ve parçalanmış yaprakları, tohumları, toz halinde veya kahverengi, preslenmiş kalıplar halinde satılır. -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 gibi sarılarak ve tütüne karıştırılarak içilir.</a:t>
            </a:r>
          </a:p>
          <a:p>
            <a:endParaRPr lang="tr-TR" dirty="0"/>
          </a:p>
        </p:txBody>
      </p:sp>
      <p:pic>
        <p:nvPicPr>
          <p:cNvPr id="4" name="3 Resim" descr="minibusun-yedek-lastiginden-esrar-cikti_haber_219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356992"/>
          </a:xfrm>
          <a:prstGeom prst="rect">
            <a:avLst/>
          </a:prstGeom>
        </p:spPr>
      </p:pic>
      <p:pic>
        <p:nvPicPr>
          <p:cNvPr id="5" name="4 Resim" descr="sigara_uyusturucu_esr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283968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ECSTASY:</a:t>
            </a:r>
          </a:p>
          <a:p>
            <a:pPr>
              <a:buNone/>
            </a:pPr>
            <a:r>
              <a:rPr lang="tr-TR" dirty="0" err="1" smtClean="0">
                <a:latin typeface="Comic Sans MS" pitchFamily="66" charset="0"/>
              </a:rPr>
              <a:t>Ecstasy</a:t>
            </a:r>
            <a:r>
              <a:rPr lang="tr-TR" dirty="0" smtClean="0">
                <a:latin typeface="Comic Sans MS" pitchFamily="66" charset="0"/>
              </a:rPr>
              <a:t> kullanımı özellikle gençler arasında giderek artmaktadır.</a:t>
            </a:r>
          </a:p>
        </p:txBody>
      </p:sp>
      <p:pic>
        <p:nvPicPr>
          <p:cNvPr id="4" name="3 Resim" descr="ecstasy__pills_129110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813690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5040560" cy="4525962"/>
          </a:xfrm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Genellikle tablet ve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 kapsül şeklinde satılır.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Beyaz, kahverengi,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pembe ya da sarı tabletler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ya da kapsüllerdir.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Bazılarının üstünde kuş, kalp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gibi resimler vardır.</a:t>
            </a:r>
            <a:endParaRPr lang="tr-TR" dirty="0"/>
          </a:p>
        </p:txBody>
      </p:sp>
      <p:pic>
        <p:nvPicPr>
          <p:cNvPr id="4" name="3 Resim" descr="Ecstasy_mon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995936" cy="5528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3920480" cy="96596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BAĞIMLILIK?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4174232" cy="36004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Bağımlılık kişinin kullandığı madde üstünde </a:t>
            </a:r>
            <a:r>
              <a:rPr lang="tr-TR" sz="2800" b="1" u="sng" dirty="0" smtClean="0">
                <a:solidFill>
                  <a:srgbClr val="FF0000"/>
                </a:solidFill>
                <a:latin typeface="Comic Sans MS" pitchFamily="66" charset="0"/>
              </a:rPr>
              <a:t>kontrolünü kaybetmesi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 ve </a:t>
            </a:r>
            <a:r>
              <a:rPr lang="tr-TR" sz="2800" b="1" u="sng" dirty="0" smtClean="0">
                <a:solidFill>
                  <a:srgbClr val="FF0000"/>
                </a:solidFill>
                <a:latin typeface="Comic Sans MS" pitchFamily="66" charset="0"/>
              </a:rPr>
              <a:t>onsuz bir yaşam sürememeye başlamasıdır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endParaRPr lang="tr-TR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5" descr="Resi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384376" cy="43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BONZAİ: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Ülkemizde son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yıllarda kullanımı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çok yaygınlaşmış </a:t>
            </a:r>
          </a:p>
          <a:p>
            <a:pPr>
              <a:buNone/>
            </a:pPr>
            <a:r>
              <a:rPr lang="tr-TR" u="sng" dirty="0" smtClean="0">
                <a:latin typeface="Comic Sans MS" pitchFamily="66" charset="0"/>
              </a:rPr>
              <a:t>kimyasal maddedir</a:t>
            </a:r>
            <a:r>
              <a:rPr lang="tr-TR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Kullanım sonrasında kişide esrara benzer ama esrardan daha </a:t>
            </a:r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kuvvetli bir etki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bırakmaktadır.</a:t>
            </a:r>
          </a:p>
        </p:txBody>
      </p:sp>
      <p:pic>
        <p:nvPicPr>
          <p:cNvPr id="4" name="3 Resim" descr="Resim_1371450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5" y="404664"/>
            <a:ext cx="5286375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UÇUCU MADDELE</a:t>
            </a:r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tr-TR" dirty="0" smtClean="0"/>
              <a:t>Boyalar ve boyalarda kullanılan Tiner</a:t>
            </a:r>
          </a:p>
          <a:p>
            <a:pPr lvl="0"/>
            <a:r>
              <a:rPr lang="tr-TR" dirty="0" err="1" smtClean="0"/>
              <a:t>Bally</a:t>
            </a:r>
            <a:r>
              <a:rPr lang="tr-TR" dirty="0" smtClean="0"/>
              <a:t>, UHU gibi yapıştırıcılar</a:t>
            </a:r>
          </a:p>
          <a:p>
            <a:pPr lvl="0"/>
            <a:r>
              <a:rPr lang="tr-TR" dirty="0" smtClean="0"/>
              <a:t>Çakmak gazı olarak kullanılan bütan gazı</a:t>
            </a:r>
          </a:p>
          <a:p>
            <a:pPr lvl="0"/>
            <a:r>
              <a:rPr lang="tr-TR" dirty="0" smtClean="0"/>
              <a:t>Kuru temizlemede kullanılan maddeler</a:t>
            </a:r>
          </a:p>
          <a:p>
            <a:r>
              <a:rPr lang="tr-TR" dirty="0" smtClean="0"/>
              <a:t>Benzin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nha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429000"/>
            <a:ext cx="590465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UYUŞTURUCUNUN SONUÇLARI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Bitkinlik,dalgınlık</a:t>
            </a:r>
          </a:p>
          <a:p>
            <a:r>
              <a:rPr lang="tr-TR" dirty="0" smtClean="0"/>
              <a:t>Gözde kanlanma</a:t>
            </a:r>
          </a:p>
          <a:p>
            <a:r>
              <a:rPr lang="tr-TR" dirty="0" smtClean="0"/>
              <a:t>Uyku bozuklukları</a:t>
            </a:r>
          </a:p>
          <a:p>
            <a:r>
              <a:rPr lang="tr-TR" dirty="0" smtClean="0"/>
              <a:t>Yürüme bozukluğu</a:t>
            </a:r>
          </a:p>
          <a:p>
            <a:r>
              <a:rPr lang="tr-TR" dirty="0" smtClean="0"/>
              <a:t>Solunum güçlüğü</a:t>
            </a:r>
          </a:p>
          <a:p>
            <a:r>
              <a:rPr lang="tr-TR" dirty="0" smtClean="0"/>
              <a:t>İlgi-istek kaybı</a:t>
            </a:r>
          </a:p>
          <a:p>
            <a:r>
              <a:rPr lang="tr-TR" dirty="0" smtClean="0"/>
              <a:t>Bilişsel bozukluklar</a:t>
            </a:r>
          </a:p>
          <a:p>
            <a:r>
              <a:rPr lang="tr-TR" dirty="0" smtClean="0"/>
              <a:t>Başarıda azalma</a:t>
            </a:r>
          </a:p>
          <a:p>
            <a:r>
              <a:rPr lang="tr-TR" dirty="0" smtClean="0"/>
              <a:t>Suç işleme eğilimi</a:t>
            </a:r>
          </a:p>
          <a:p>
            <a:r>
              <a:rPr lang="tr-TR" dirty="0" smtClean="0"/>
              <a:t>Evden uzaklaşma</a:t>
            </a:r>
          </a:p>
          <a:p>
            <a:endParaRPr lang="tr-TR" dirty="0"/>
          </a:p>
        </p:txBody>
      </p:sp>
      <p:pic>
        <p:nvPicPr>
          <p:cNvPr id="4" name="Picture 2" descr="a_g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124744"/>
            <a:ext cx="4067746" cy="2304256"/>
          </a:xfrm>
          <a:prstGeom prst="rect">
            <a:avLst/>
          </a:prstGeom>
          <a:ln/>
        </p:spPr>
      </p:pic>
      <p:pic>
        <p:nvPicPr>
          <p:cNvPr id="5" name="Picture 4" descr="a_g_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16016" y="3501008"/>
            <a:ext cx="4104456" cy="306896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8280920" cy="410445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Ani tepkiler veren</a:t>
            </a:r>
          </a:p>
          <a:p>
            <a:r>
              <a:rPr lang="tr-TR" dirty="0" smtClean="0"/>
              <a:t>Saldırgan ya da asi davranışları olan</a:t>
            </a:r>
          </a:p>
          <a:p>
            <a:r>
              <a:rPr lang="tr-TR" dirty="0" smtClean="0"/>
              <a:t>Her şeyi reddeden </a:t>
            </a:r>
          </a:p>
          <a:p>
            <a:r>
              <a:rPr lang="tr-TR" dirty="0" smtClean="0"/>
              <a:t>Davranış bozukluğu gösteren</a:t>
            </a:r>
          </a:p>
          <a:p>
            <a:r>
              <a:rPr lang="tr-TR" dirty="0" smtClean="0"/>
              <a:t>Aykırı davranışlar içinde bulunan</a:t>
            </a:r>
          </a:p>
          <a:p>
            <a:r>
              <a:rPr lang="tr-TR" dirty="0" smtClean="0"/>
              <a:t>                                   -Çabuk heyecanlanan</a:t>
            </a:r>
          </a:p>
          <a:p>
            <a:r>
              <a:rPr lang="tr-TR" dirty="0" smtClean="0"/>
              <a:t>                                   -İçe dönük olan</a:t>
            </a:r>
          </a:p>
          <a:p>
            <a:r>
              <a:rPr lang="tr-TR" dirty="0" smtClean="0"/>
              <a:t>                                   - Yaşıtlarından çabuk </a:t>
            </a:r>
          </a:p>
          <a:p>
            <a:r>
              <a:rPr lang="tr-TR" dirty="0" smtClean="0"/>
              <a:t>                                  etkilenen.</a:t>
            </a:r>
          </a:p>
          <a:p>
            <a:endParaRPr lang="tr-TR" dirty="0" smtClean="0"/>
          </a:p>
          <a:p>
            <a:pPr lvl="8"/>
            <a:endParaRPr lang="tr-TR" dirty="0" smtClean="0"/>
          </a:p>
          <a:p>
            <a:pPr lvl="8"/>
            <a:endParaRPr lang="tr-TR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tx2">
                  <a:lumMod val="50000"/>
                </a:schemeClr>
              </a:buClr>
            </a:pPr>
            <a:r>
              <a:rPr lang="tr-TR" sz="2800" dirty="0" smtClean="0">
                <a:latin typeface="Comic Sans MS" pitchFamily="66" charset="0"/>
              </a:rPr>
              <a:t/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31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Madde Kullanmaya Başlayan Gençlerde Ortak Bazı Özellikler:</a:t>
            </a:r>
            <a:endParaRPr lang="tr-TR" sz="2800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4 Resim" descr="ogrenci-alkol-ve-uyusturucu-arastirma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476250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33039picture1wq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Uyuşturucu kullanan kızın 2 senedeki değişimi: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2202e44198iq4l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4294967295"/>
          </p:nvPr>
        </p:nvSpPr>
        <p:spPr>
          <a:xfrm>
            <a:off x="1043608" y="2060848"/>
            <a:ext cx="7128792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Dinlediğiniz için</a:t>
            </a:r>
          </a:p>
          <a:p>
            <a:pPr algn="ctr">
              <a:buNone/>
              <a:defRPr/>
            </a:pPr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TEŞEKKÜRLER</a:t>
            </a:r>
            <a:endParaRPr lang="tr-T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48064" y="1340768"/>
            <a:ext cx="3312368" cy="5517232"/>
          </a:xfrm>
        </p:spPr>
        <p:txBody>
          <a:bodyPr>
            <a:normAutofit/>
          </a:bodyPr>
          <a:lstStyle/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Sigara </a:t>
            </a:r>
            <a:endParaRPr lang="tr-TR" sz="3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Alkol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Esrar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err="1" smtClean="0">
                <a:solidFill>
                  <a:srgbClr val="000000"/>
                </a:solidFill>
                <a:latin typeface="Comic Sans MS" pitchFamily="66" charset="0"/>
              </a:rPr>
              <a:t>Ecstasy</a:t>
            </a: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err="1" smtClean="0">
                <a:solidFill>
                  <a:srgbClr val="FF0000"/>
                </a:solidFill>
                <a:latin typeface="Comic Sans MS" pitchFamily="66" charset="0"/>
              </a:rPr>
              <a:t>Bonzai</a:t>
            </a:r>
            <a:endParaRPr lang="tr-TR" sz="3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latin typeface="Comic Sans MS" pitchFamily="66" charset="0"/>
              </a:rPr>
              <a:t>Eroin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Kokain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latin typeface="Comic Sans MS" pitchFamily="66" charset="0"/>
              </a:rPr>
              <a:t>Marihuana</a:t>
            </a: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Uçucular</a:t>
            </a:r>
            <a:endParaRPr lang="tr-TR" sz="3400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u="sng" dirty="0" smtClean="0">
                <a:latin typeface="Comic Sans MS" pitchFamily="66" charset="0"/>
              </a:rPr>
              <a:t>BAĞIMLIKLIK YAPAN MADDELER?</a:t>
            </a:r>
            <a:endParaRPr lang="tr-TR" sz="3600" u="sng" dirty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283968" cy="544522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Bağımlılık Nasıl Gelişir?</a:t>
            </a:r>
            <a:endParaRPr lang="tr-T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1328"/>
            <a:ext cx="4199804" cy="46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tr-TR" sz="2400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Belki kullanabilirim”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Korku ve merak”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Bir kereden bir şey olmaz”</a:t>
            </a:r>
          </a:p>
          <a:p>
            <a:pPr eaLnBrk="0" hangingPunct="0">
              <a:buNone/>
            </a:pPr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Bir daha asla”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Ben bağımlı olmam”</a:t>
            </a:r>
          </a:p>
          <a:p>
            <a:pPr eaLnBrk="0" hangingPunct="0"/>
            <a:endParaRPr lang="tr-TR" sz="2400" b="1" dirty="0">
              <a:solidFill>
                <a:srgbClr val="FF0000"/>
              </a:solidFill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İstersem bırakırım”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20072" y="1556792"/>
            <a:ext cx="406794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r>
              <a:rPr lang="tr-TR" sz="2800" b="1" dirty="0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Bıraktım, bir daha başlamam”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latin typeface="Times New Roman" charset="0"/>
              </a:rPr>
              <a:t>“Artık bırakacağım”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“Bırakmak zorundayım”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latin typeface="Times New Roman" charset="0"/>
              </a:rPr>
              <a:t>“Bu meret bırakılmaz ki”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835696" y="1916832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835696" y="2708920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835696" y="3573016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835696" y="4437112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835696" y="5229200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995936" y="5733256"/>
            <a:ext cx="1219200" cy="333375"/>
          </a:xfrm>
          <a:prstGeom prst="rightArrow">
            <a:avLst>
              <a:gd name="adj1" fmla="val 50000"/>
              <a:gd name="adj2" fmla="val 91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516216" y="5301208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516216" y="4581128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6516216" y="3789040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499992" y="3212976"/>
            <a:ext cx="648072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Merak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Arkadaş baskısı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Sorunlarına çözüm aramak</a:t>
            </a:r>
            <a:br>
              <a:rPr lang="tr-TR" sz="2600" dirty="0" smtClean="0">
                <a:latin typeface="Arial" charset="0"/>
              </a:rPr>
            </a:br>
            <a:r>
              <a:rPr lang="tr-TR" sz="2600" dirty="0" smtClean="0">
                <a:latin typeface="Arial" charset="0"/>
              </a:rPr>
              <a:t>ve uzaklaşmak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Stresli durumlarda geçici rahatlama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Farklı gözükmek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Beğeni toplamak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Bir gruba ait olmak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Eğlenmek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990033"/>
                </a:solidFill>
                <a:latin typeface="Comic Sans MS" pitchFamily="66" charset="0"/>
              </a:rPr>
              <a:t>Neden başlanır ?</a:t>
            </a:r>
            <a:endParaRPr lang="tr-TR" dirty="0"/>
          </a:p>
        </p:txBody>
      </p:sp>
      <p:pic>
        <p:nvPicPr>
          <p:cNvPr id="4" name="Picture 7" descr="sigarayahy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1484784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En sık bağımlılık yapan maddedir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sz="2400" dirty="0" smtClean="0">
                <a:latin typeface="Comic Sans MS" pitchFamily="66" charset="0"/>
              </a:rPr>
              <a:t>Bağımlılık yapan maddeler arasında en fazla ölüme neden olandır.</a:t>
            </a:r>
          </a:p>
          <a:p>
            <a:pPr>
              <a:buNone/>
            </a:pPr>
            <a:endParaRPr lang="tr-TR" sz="2400" dirty="0" smtClean="0">
              <a:latin typeface="Comic Sans MS" pitchFamily="66" charset="0"/>
            </a:endParaRPr>
          </a:p>
          <a:p>
            <a:r>
              <a:rPr lang="tr-TR" sz="2400" u="sng" dirty="0" smtClean="0">
                <a:latin typeface="Comic Sans MS" pitchFamily="66" charset="0"/>
              </a:rPr>
              <a:t>Tütün zehirli bir bitkidir </a:t>
            </a:r>
            <a:r>
              <a:rPr lang="tr-TR" sz="2400" dirty="0" smtClean="0">
                <a:latin typeface="Comic Sans MS" pitchFamily="66" charset="0"/>
              </a:rPr>
              <a:t>ve ister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elde ister fabrikada işlensin bu 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zararlı özelliklerinden kurtulama-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maktadır!</a:t>
            </a:r>
          </a:p>
          <a:p>
            <a:endParaRPr lang="tr-TR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SİGARA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76256" y="692696"/>
          <a:ext cx="1465263" cy="1524000"/>
        </p:xfrm>
        <a:graphic>
          <a:graphicData uri="http://schemas.openxmlformats.org/presentationml/2006/ole">
            <p:oleObj spid="_x0000_s1026" name="Klip" r:id="rId3" imgW="1490400" imgH="1490760" progId="">
              <p:embed/>
            </p:oleObj>
          </a:graphicData>
        </a:graphic>
      </p:graphicFrame>
      <p:pic>
        <p:nvPicPr>
          <p:cNvPr id="5" name="Picture 3" descr="npo00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45024"/>
            <a:ext cx="3096344" cy="259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8254997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5472608"/>
          </a:xfrm>
        </p:spPr>
        <p:txBody>
          <a:bodyPr>
            <a:normAutofit fontScale="70000" lnSpcReduction="20000"/>
          </a:bodyPr>
          <a:lstStyle/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Karbon monoksit: </a:t>
            </a:r>
            <a:r>
              <a:rPr lang="tr-TR" sz="31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Egzost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Arsenik: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Kanserojen madde, felç edici zehir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Tiner</a:t>
            </a:r>
          </a:p>
          <a:p>
            <a:r>
              <a:rPr lang="tr-TR" sz="3100" b="1" dirty="0" err="1" smtClean="0">
                <a:solidFill>
                  <a:srgbClr val="FFFF00"/>
                </a:solidFill>
                <a:latin typeface="Comic Sans MS" pitchFamily="66" charset="0"/>
              </a:rPr>
              <a:t>Metanol</a:t>
            </a:r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Roket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DDT: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Böcek ilacı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Kadmiyum: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Araba aküsü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Bütan gazı: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Tüp ve çakmak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Aseton: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Kimyasal sökücü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Naftalin: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Güve ilacı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Amonyak: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Kimyasal temizleyici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Nikotin 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Bağımlılık yapan bir uyuşturucu çeşidi</a:t>
            </a:r>
          </a:p>
          <a:p>
            <a:pPr>
              <a:buNone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Sigaranın İçindeki Maddeler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5013176"/>
            <a:ext cx="3635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Sigara dumanı yaklaşık 4000 kimyasal içermektedir.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499176" cy="468397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Ses telleri,cilt ve cilt rengi bozulur.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Tat alma duyusu ve dişler bozulur.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Gözlerde katarakta ve körlüğe neden olabilir.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Omurgada bozuklukları ve kemik erimesi artar.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Mide ve yemek borusunda kanama, ülser ortaya çıkar.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Şeker hastalığına neden olur.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Sigara vücudun bağışıklık sistemini baskılar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Sigaranın sağlığa etkileri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 bağımlılığının sonuçları !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HASTAL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736"/>
            <a:ext cx="9144000" cy="580526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</TotalTime>
  <Words>592</Words>
  <Application>Microsoft Office PowerPoint</Application>
  <PresentationFormat>Ekran Gösterisi (4:3)</PresentationFormat>
  <Paragraphs>167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8" baseType="lpstr">
      <vt:lpstr>Kalabalık</vt:lpstr>
      <vt:lpstr>Klip</vt:lpstr>
      <vt:lpstr>ZARARLI ALIŞKANLIKLAR  ve  MADDE BAĞIMLILIĞI</vt:lpstr>
      <vt:lpstr>BAĞIMLILIK?</vt:lpstr>
      <vt:lpstr>BAĞIMLIKLIK YAPAN MADDELER?</vt:lpstr>
      <vt:lpstr>Bağımlılık Nasıl Gelişir?</vt:lpstr>
      <vt:lpstr>Neden başlanır ?</vt:lpstr>
      <vt:lpstr>SİGARA</vt:lpstr>
      <vt:lpstr>Sigaranın İçindeki Maddeler</vt:lpstr>
      <vt:lpstr>Sigaranın sağlığa etkileri</vt:lpstr>
      <vt:lpstr>Sigara bağımlılığının sonuçları !</vt:lpstr>
      <vt:lpstr>Slayt 10</vt:lpstr>
      <vt:lpstr>Slayt 11</vt:lpstr>
      <vt:lpstr>ALKOL</vt:lpstr>
      <vt:lpstr>İnsanlar Neden İçiyorlar?  Zevk almak  Duygu durumlarını düzeltmek  Stresle başa çıkmak  Alkol içme arzusu </vt:lpstr>
      <vt:lpstr>Alkolün Sağlığa Etkileri</vt:lpstr>
      <vt:lpstr>Slayt 15</vt:lpstr>
      <vt:lpstr>UYUŞTURUCU</vt:lpstr>
      <vt:lpstr>Slayt 17</vt:lpstr>
      <vt:lpstr>Slayt 18</vt:lpstr>
      <vt:lpstr>Slayt 19</vt:lpstr>
      <vt:lpstr>Slayt 20</vt:lpstr>
      <vt:lpstr>Slayt 21</vt:lpstr>
      <vt:lpstr>UYUŞTURUCUNUN SONUÇLARI</vt:lpstr>
      <vt:lpstr> Madde Kullanmaya Başlayan Gençlerde Ortak Bazı Özellikler:</vt:lpstr>
      <vt:lpstr>Uyuşturucu kullanan kızın 2 senedeki değişimi: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sema</dc:creator>
  <cp:lastModifiedBy>Ayşe</cp:lastModifiedBy>
  <cp:revision>42</cp:revision>
  <dcterms:created xsi:type="dcterms:W3CDTF">2014-01-12T13:16:16Z</dcterms:created>
  <dcterms:modified xsi:type="dcterms:W3CDTF">2015-03-27T11:44:18Z</dcterms:modified>
</cp:coreProperties>
</file>